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56" r:id="rId8"/>
    <p:sldId id="258" r:id="rId9"/>
    <p:sldId id="260" r:id="rId10"/>
    <p:sldId id="259" r:id="rId11"/>
    <p:sldId id="261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8B71-B50B-4E0B-95E6-367292C6C70B}" type="datetimeFigureOut">
              <a:rPr lang="it-IT" smtClean="0"/>
              <a:pPr/>
              <a:t>03/09/2019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8B88E-9E60-4655-A6C1-0A2452C8922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8B71-B50B-4E0B-95E6-367292C6C70B}" type="datetimeFigureOut">
              <a:rPr lang="it-IT" smtClean="0"/>
              <a:pPr/>
              <a:t>03/09/2019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8B88E-9E60-4655-A6C1-0A2452C8922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8B71-B50B-4E0B-95E6-367292C6C70B}" type="datetimeFigureOut">
              <a:rPr lang="it-IT" smtClean="0"/>
              <a:pPr/>
              <a:t>03/09/2019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8B88E-9E60-4655-A6C1-0A2452C8922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8B71-B50B-4E0B-95E6-367292C6C70B}" type="datetimeFigureOut">
              <a:rPr lang="it-IT" smtClean="0"/>
              <a:pPr/>
              <a:t>03/09/2019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8B88E-9E60-4655-A6C1-0A2452C8922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8B71-B50B-4E0B-95E6-367292C6C70B}" type="datetimeFigureOut">
              <a:rPr lang="it-IT" smtClean="0"/>
              <a:pPr/>
              <a:t>03/09/2019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8B88E-9E60-4655-A6C1-0A2452C8922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8B71-B50B-4E0B-95E6-367292C6C70B}" type="datetimeFigureOut">
              <a:rPr lang="it-IT" smtClean="0"/>
              <a:pPr/>
              <a:t>03/09/2019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8B88E-9E60-4655-A6C1-0A2452C8922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8B71-B50B-4E0B-95E6-367292C6C70B}" type="datetimeFigureOut">
              <a:rPr lang="it-IT" smtClean="0"/>
              <a:pPr/>
              <a:t>03/09/2019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8B88E-9E60-4655-A6C1-0A2452C8922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8B71-B50B-4E0B-95E6-367292C6C70B}" type="datetimeFigureOut">
              <a:rPr lang="it-IT" smtClean="0"/>
              <a:pPr/>
              <a:t>03/09/2019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8B88E-9E60-4655-A6C1-0A2452C8922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8B71-B50B-4E0B-95E6-367292C6C70B}" type="datetimeFigureOut">
              <a:rPr lang="it-IT" smtClean="0"/>
              <a:pPr/>
              <a:t>03/09/2019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8B88E-9E60-4655-A6C1-0A2452C8922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8B71-B50B-4E0B-95E6-367292C6C70B}" type="datetimeFigureOut">
              <a:rPr lang="it-IT" smtClean="0"/>
              <a:pPr/>
              <a:t>03/09/2019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8B88E-9E60-4655-A6C1-0A2452C8922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8B71-B50B-4E0B-95E6-367292C6C70B}" type="datetimeFigureOut">
              <a:rPr lang="it-IT" smtClean="0"/>
              <a:pPr/>
              <a:t>03/09/2019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8B88E-9E60-4655-A6C1-0A2452C89223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D8B71-B50B-4E0B-95E6-367292C6C70B}" type="datetimeFigureOut">
              <a:rPr lang="it-IT" smtClean="0"/>
              <a:pPr/>
              <a:t>03/09/2019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8B88E-9E60-4655-A6C1-0A2452C89223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071670" y="1028343"/>
            <a:ext cx="47863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/>
              <a:t>2° TRIATHLON IDROKIDS </a:t>
            </a:r>
          </a:p>
          <a:p>
            <a:pPr algn="ctr"/>
            <a:r>
              <a:rPr lang="it-IT" b="1" dirty="0" smtClean="0"/>
              <a:t> </a:t>
            </a:r>
          </a:p>
          <a:p>
            <a:pPr algn="ctr"/>
            <a:r>
              <a:rPr lang="it-IT" b="1" dirty="0" smtClean="0"/>
              <a:t>Sabato 7 settembre 2019 </a:t>
            </a:r>
          </a:p>
          <a:p>
            <a:pPr algn="ctr"/>
            <a:r>
              <a:rPr lang="it-IT" b="1" dirty="0" smtClean="0"/>
              <a:t> </a:t>
            </a:r>
          </a:p>
          <a:p>
            <a:pPr algn="ctr"/>
            <a:r>
              <a:rPr lang="it-IT" b="1" dirty="0" smtClean="0"/>
              <a:t>Triathlon  5^  Tappa Trofeo Trentino Alto Adige</a:t>
            </a:r>
          </a:p>
          <a:p>
            <a:pPr algn="ctr"/>
            <a:r>
              <a:rPr lang="it-IT" b="1" dirty="0" smtClean="0"/>
              <a:t>CAMPIONATO REGIONALE TRIATHLON PER YOUTH A – YOUTH B - JUNIOR </a:t>
            </a:r>
          </a:p>
          <a:p>
            <a:pPr algn="ctr"/>
            <a:r>
              <a:rPr lang="it-IT" b="1" dirty="0" smtClean="0"/>
              <a:t> </a:t>
            </a:r>
          </a:p>
          <a:p>
            <a:pPr algn="ctr"/>
            <a:r>
              <a:rPr lang="it-IT" b="1" dirty="0" smtClean="0"/>
              <a:t>Giovanissimi e Giovani </a:t>
            </a:r>
          </a:p>
          <a:p>
            <a:pPr algn="ctr"/>
            <a:r>
              <a:rPr lang="it-IT" b="1" dirty="0" smtClean="0"/>
              <a:t> </a:t>
            </a:r>
          </a:p>
          <a:p>
            <a:pPr algn="ctr"/>
            <a:r>
              <a:rPr lang="it-IT" b="1" dirty="0" smtClean="0"/>
              <a:t>GUIDA TECNICA </a:t>
            </a:r>
          </a:p>
          <a:p>
            <a:pPr algn="ctr"/>
            <a:r>
              <a:rPr lang="it-IT" b="1" dirty="0" smtClean="0"/>
              <a:t> </a:t>
            </a:r>
          </a:p>
          <a:p>
            <a:pPr algn="ctr"/>
            <a:r>
              <a:rPr lang="it-IT" b="1" dirty="0" err="1" smtClean="0"/>
              <a:t>Baitoni</a:t>
            </a:r>
            <a:r>
              <a:rPr lang="it-IT" b="1" dirty="0" smtClean="0"/>
              <a:t> di </a:t>
            </a:r>
            <a:r>
              <a:rPr lang="it-IT" b="1" dirty="0" err="1" smtClean="0"/>
              <a:t>Bondone</a:t>
            </a:r>
            <a:r>
              <a:rPr lang="it-IT" b="1" dirty="0" smtClean="0"/>
              <a:t> (TN) Località IDROLAND </a:t>
            </a:r>
          </a:p>
          <a:p>
            <a:r>
              <a:rPr lang="it-IT" dirty="0" smtClean="0"/>
              <a:t> </a:t>
            </a:r>
          </a:p>
          <a:p>
            <a:r>
              <a:rPr lang="it-IT" dirty="0" smtClean="0"/>
              <a:t>                                                    </a:t>
            </a:r>
          </a:p>
          <a:p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3" name="Immagine 2" descr="http://triledroenergy.com/images/logo.pn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28596" y="428604"/>
            <a:ext cx="1489748" cy="186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 descr="C:\Users\Roberto\Desktop\Idrokids\logo trentinoadventure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500042"/>
            <a:ext cx="2081218" cy="175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Roberto\Documents\SPORT ACTIVE\LOGO\sport-active-logo-blac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214818"/>
            <a:ext cx="1785950" cy="2073641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4929198"/>
            <a:ext cx="1948599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30000"/>
          </a:blip>
          <a:srcRect l="29285" t="14206" r="28119" b="11609"/>
          <a:stretch>
            <a:fillRect/>
          </a:stretch>
        </p:blipFill>
        <p:spPr bwMode="auto">
          <a:xfrm>
            <a:off x="714348" y="428604"/>
            <a:ext cx="6298704" cy="616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laborazione 4"/>
          <p:cNvSpPr/>
          <p:nvPr/>
        </p:nvSpPr>
        <p:spPr>
          <a:xfrm>
            <a:off x="1428728" y="5072074"/>
            <a:ext cx="285752" cy="21431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1 6"/>
          <p:cNvCxnSpPr/>
          <p:nvPr/>
        </p:nvCxnSpPr>
        <p:spPr>
          <a:xfrm rot="10800000" flipV="1">
            <a:off x="928662" y="5716604"/>
            <a:ext cx="428628" cy="284164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>
            <a:stCxn id="5" idx="2"/>
          </p:cNvCxnSpPr>
          <p:nvPr/>
        </p:nvCxnSpPr>
        <p:spPr>
          <a:xfrm rot="5400000">
            <a:off x="892943" y="5322107"/>
            <a:ext cx="714380" cy="642942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 flipV="1">
            <a:off x="1785124" y="5143512"/>
            <a:ext cx="286546" cy="794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 rot="5400000" flipH="1" flipV="1">
            <a:off x="2035951" y="4107661"/>
            <a:ext cx="1071570" cy="857256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30"/>
          <p:cNvCxnSpPr/>
          <p:nvPr/>
        </p:nvCxnSpPr>
        <p:spPr>
          <a:xfrm>
            <a:off x="5500694" y="2071678"/>
            <a:ext cx="21431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/>
          <p:cNvCxnSpPr/>
          <p:nvPr/>
        </p:nvCxnSpPr>
        <p:spPr>
          <a:xfrm rot="10800000" flipV="1">
            <a:off x="2071670" y="3929066"/>
            <a:ext cx="928694" cy="71438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1 39"/>
          <p:cNvCxnSpPr/>
          <p:nvPr/>
        </p:nvCxnSpPr>
        <p:spPr>
          <a:xfrm rot="5400000">
            <a:off x="1321571" y="4107661"/>
            <a:ext cx="857256" cy="642942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>
            <a:endCxn id="5" idx="0"/>
          </p:cNvCxnSpPr>
          <p:nvPr/>
        </p:nvCxnSpPr>
        <p:spPr>
          <a:xfrm rot="16200000" flipH="1">
            <a:off x="1393009" y="4893479"/>
            <a:ext cx="214314" cy="142876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/>
          <p:cNvCxnSpPr/>
          <p:nvPr/>
        </p:nvCxnSpPr>
        <p:spPr>
          <a:xfrm>
            <a:off x="1785918" y="5214950"/>
            <a:ext cx="857256" cy="142876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45"/>
          <p:cNvCxnSpPr/>
          <p:nvPr/>
        </p:nvCxnSpPr>
        <p:spPr>
          <a:xfrm rot="5400000" flipH="1" flipV="1">
            <a:off x="2500298" y="4714884"/>
            <a:ext cx="785818" cy="500066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/>
          <p:cNvCxnSpPr/>
          <p:nvPr/>
        </p:nvCxnSpPr>
        <p:spPr>
          <a:xfrm rot="5400000" flipH="1" flipV="1">
            <a:off x="2571736" y="5357826"/>
            <a:ext cx="714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1 49"/>
          <p:cNvCxnSpPr/>
          <p:nvPr/>
        </p:nvCxnSpPr>
        <p:spPr>
          <a:xfrm rot="5400000" flipH="1" flipV="1">
            <a:off x="1393009" y="5322107"/>
            <a:ext cx="571504" cy="357190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1 51"/>
          <p:cNvCxnSpPr/>
          <p:nvPr/>
        </p:nvCxnSpPr>
        <p:spPr>
          <a:xfrm rot="10800000">
            <a:off x="1357290" y="5643578"/>
            <a:ext cx="214314" cy="71438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/>
          <p:cNvCxnSpPr/>
          <p:nvPr/>
        </p:nvCxnSpPr>
        <p:spPr>
          <a:xfrm rot="10800000" flipV="1">
            <a:off x="3000364" y="3214686"/>
            <a:ext cx="1928826" cy="714380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29"/>
          <p:cNvCxnSpPr/>
          <p:nvPr/>
        </p:nvCxnSpPr>
        <p:spPr>
          <a:xfrm rot="5400000">
            <a:off x="4500562" y="2643182"/>
            <a:ext cx="1000132" cy="142876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33"/>
          <p:cNvCxnSpPr/>
          <p:nvPr/>
        </p:nvCxnSpPr>
        <p:spPr>
          <a:xfrm rot="10800000" flipV="1">
            <a:off x="5000628" y="2143116"/>
            <a:ext cx="928694" cy="71438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1 34"/>
          <p:cNvCxnSpPr/>
          <p:nvPr/>
        </p:nvCxnSpPr>
        <p:spPr>
          <a:xfrm rot="5400000">
            <a:off x="5464975" y="892951"/>
            <a:ext cx="1643074" cy="714380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1 38"/>
          <p:cNvCxnSpPr/>
          <p:nvPr/>
        </p:nvCxnSpPr>
        <p:spPr>
          <a:xfrm rot="5400000">
            <a:off x="3679025" y="750075"/>
            <a:ext cx="3071834" cy="2428892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ccia a destra 44"/>
          <p:cNvSpPr/>
          <p:nvPr/>
        </p:nvSpPr>
        <p:spPr>
          <a:xfrm>
            <a:off x="3786182" y="3643314"/>
            <a:ext cx="357190" cy="214314"/>
          </a:xfrm>
          <a:prstGeom prst="rightArrow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Freccia a destra 50"/>
          <p:cNvSpPr/>
          <p:nvPr/>
        </p:nvSpPr>
        <p:spPr>
          <a:xfrm>
            <a:off x="5643570" y="2071678"/>
            <a:ext cx="692656" cy="285752"/>
          </a:xfrm>
          <a:prstGeom prst="rightArrow">
            <a:avLst/>
          </a:prstGeom>
          <a:solidFill>
            <a:srgbClr val="FF0066"/>
          </a:solidFill>
          <a:scene3d>
            <a:camera prst="orthographicFront">
              <a:rot lat="0" lon="0" rev="1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Freccia a destra 52"/>
          <p:cNvSpPr/>
          <p:nvPr/>
        </p:nvSpPr>
        <p:spPr>
          <a:xfrm>
            <a:off x="2357422" y="4500570"/>
            <a:ext cx="571504" cy="214314"/>
          </a:xfrm>
          <a:prstGeom prst="rightArrow">
            <a:avLst/>
          </a:prstGeom>
          <a:solidFill>
            <a:srgbClr val="FF0066"/>
          </a:solidFill>
          <a:scene3d>
            <a:camera prst="orthographicFront">
              <a:rot lat="0" lon="0" rev="3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4" name="Freccia a destra 53"/>
          <p:cNvSpPr/>
          <p:nvPr/>
        </p:nvSpPr>
        <p:spPr>
          <a:xfrm>
            <a:off x="4214810" y="2357430"/>
            <a:ext cx="692656" cy="285752"/>
          </a:xfrm>
          <a:prstGeom prst="rightArrow">
            <a:avLst/>
          </a:prstGeom>
          <a:solidFill>
            <a:srgbClr val="FF0066"/>
          </a:solidFill>
          <a:scene3d>
            <a:camera prst="orthographicFront">
              <a:rot lat="0" lon="0" rev="13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Freccia a destra 56"/>
          <p:cNvSpPr/>
          <p:nvPr/>
        </p:nvSpPr>
        <p:spPr>
          <a:xfrm>
            <a:off x="1571604" y="3643314"/>
            <a:ext cx="692656" cy="223838"/>
          </a:xfrm>
          <a:prstGeom prst="rightArrow">
            <a:avLst/>
          </a:prstGeom>
          <a:solidFill>
            <a:srgbClr val="FF0066"/>
          </a:solidFill>
          <a:scene3d>
            <a:camera prst="orthographicFront">
              <a:rot lat="0" lon="0" rev="13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Freccia a destra 58"/>
          <p:cNvSpPr/>
          <p:nvPr/>
        </p:nvSpPr>
        <p:spPr>
          <a:xfrm>
            <a:off x="2143108" y="5072074"/>
            <a:ext cx="357190" cy="214314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0" name="Freccia a destra 59"/>
          <p:cNvSpPr/>
          <p:nvPr/>
        </p:nvSpPr>
        <p:spPr>
          <a:xfrm>
            <a:off x="2928926" y="4929198"/>
            <a:ext cx="357190" cy="214314"/>
          </a:xfrm>
          <a:prstGeom prst="rightArrow">
            <a:avLst/>
          </a:prstGeom>
          <a:solidFill>
            <a:srgbClr val="92D050"/>
          </a:solidFill>
          <a:scene3d>
            <a:camera prst="orthographicFront">
              <a:rot lat="0" lon="0" rev="14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1" name="Freccia a destra 60"/>
          <p:cNvSpPr/>
          <p:nvPr/>
        </p:nvSpPr>
        <p:spPr>
          <a:xfrm>
            <a:off x="2500298" y="4786322"/>
            <a:ext cx="357190" cy="214314"/>
          </a:xfrm>
          <a:prstGeom prst="rightArrow">
            <a:avLst/>
          </a:prstGeom>
          <a:solidFill>
            <a:srgbClr val="92D050"/>
          </a:solidFill>
          <a:scene3d>
            <a:camera prst="orthographicFront">
              <a:rot lat="0" lon="0" rev="3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2" name="Freccia a destra 61"/>
          <p:cNvSpPr/>
          <p:nvPr/>
        </p:nvSpPr>
        <p:spPr>
          <a:xfrm>
            <a:off x="1714480" y="5429264"/>
            <a:ext cx="357190" cy="214314"/>
          </a:xfrm>
          <a:prstGeom prst="rightArrow">
            <a:avLst/>
          </a:prstGeom>
          <a:solidFill>
            <a:srgbClr val="92D050"/>
          </a:solidFill>
          <a:scene3d>
            <a:camera prst="orthographicFront">
              <a:rot lat="0" lon="0" rev="14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Sottotitolo 2"/>
          <p:cNvSpPr txBox="1">
            <a:spLocks/>
          </p:cNvSpPr>
          <p:nvPr/>
        </p:nvSpPr>
        <p:spPr>
          <a:xfrm>
            <a:off x="7072330" y="857232"/>
            <a:ext cx="2071670" cy="185738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3200" b="1" u="sng" dirty="0" smtClean="0"/>
              <a:t>RAGAZZI</a:t>
            </a:r>
            <a:endParaRPr kumimoji="0" lang="it-IT" sz="32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FF00"/>
                  </a:solidFill>
                </a:uFill>
                <a:latin typeface="+mn-lt"/>
                <a:ea typeface="+mn-ea"/>
                <a:cs typeface="+mn-cs"/>
              </a:rPr>
              <a:t>200 </a:t>
            </a:r>
            <a:r>
              <a:rPr kumimoji="0" lang="it-IT" sz="2400" b="0" i="0" u="heavy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FF00"/>
                  </a:solidFill>
                </a:uFill>
                <a:latin typeface="+mn-lt"/>
                <a:ea typeface="+mn-ea"/>
                <a:cs typeface="+mn-cs"/>
              </a:rPr>
              <a:t>mt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FF00"/>
                  </a:solidFill>
                </a:uFill>
                <a:latin typeface="+mn-lt"/>
                <a:ea typeface="+mn-ea"/>
                <a:cs typeface="+mn-cs"/>
              </a:rPr>
              <a:t> nuoto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2400" u="heavy" dirty="0" smtClean="0">
                <a:uFill>
                  <a:solidFill>
                    <a:srgbClr val="FF0066"/>
                  </a:solidFill>
                </a:uFill>
              </a:rPr>
              <a:t>4000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 </a:t>
            </a:r>
            <a:r>
              <a:rPr kumimoji="0" lang="it-IT" sz="2400" b="0" i="0" u="heavy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mt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 bici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(1 giri)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2400" u="heavy" dirty="0" smtClean="0">
                <a:uFill>
                  <a:solidFill>
                    <a:srgbClr val="92D050"/>
                  </a:solidFill>
                </a:uFill>
              </a:rPr>
              <a:t>2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000 </a:t>
            </a:r>
            <a:r>
              <a:rPr kumimoji="0" lang="it-IT" sz="2400" b="0" i="0" u="heavy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mt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 corsa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(1 giro)</a:t>
            </a:r>
          </a:p>
        </p:txBody>
      </p:sp>
      <p:sp>
        <p:nvSpPr>
          <p:cNvPr id="64" name="CasellaDiTesto 63"/>
          <p:cNvSpPr txBox="1"/>
          <p:nvPr/>
        </p:nvSpPr>
        <p:spPr>
          <a:xfrm>
            <a:off x="1214414" y="4929198"/>
            <a:ext cx="7143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 smtClean="0">
                <a:solidFill>
                  <a:srgbClr val="FF0000"/>
                </a:solidFill>
              </a:rPr>
              <a:t>ZONA CAMBIO</a:t>
            </a:r>
            <a:endParaRPr lang="it-IT" sz="1050" b="1" dirty="0">
              <a:solidFill>
                <a:srgbClr val="FF0000"/>
              </a:solidFill>
            </a:endParaRPr>
          </a:p>
        </p:txBody>
      </p:sp>
      <p:sp>
        <p:nvSpPr>
          <p:cNvPr id="65" name="CasellaDiTesto 64"/>
          <p:cNvSpPr txBox="1"/>
          <p:nvPr/>
        </p:nvSpPr>
        <p:spPr>
          <a:xfrm>
            <a:off x="785786" y="5500703"/>
            <a:ext cx="8572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 smtClean="0">
                <a:solidFill>
                  <a:srgbClr val="FF0000"/>
                </a:solidFill>
              </a:rPr>
              <a:t>PARTENZA NUOTO</a:t>
            </a:r>
            <a:endParaRPr lang="it-IT" sz="1050" b="1" dirty="0">
              <a:solidFill>
                <a:srgbClr val="FF0000"/>
              </a:solidFill>
            </a:endParaRPr>
          </a:p>
        </p:txBody>
      </p:sp>
      <p:sp>
        <p:nvSpPr>
          <p:cNvPr id="66" name="CasellaDiTesto 65"/>
          <p:cNvSpPr txBox="1"/>
          <p:nvPr/>
        </p:nvSpPr>
        <p:spPr>
          <a:xfrm>
            <a:off x="1357290" y="5643578"/>
            <a:ext cx="785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 smtClean="0">
                <a:solidFill>
                  <a:srgbClr val="FF0000"/>
                </a:solidFill>
              </a:rPr>
              <a:t>ARRIVO</a:t>
            </a:r>
            <a:endParaRPr lang="it-IT" sz="11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30000"/>
          </a:blip>
          <a:srcRect l="29285" t="14206" r="28119" b="11609"/>
          <a:stretch>
            <a:fillRect/>
          </a:stretch>
        </p:blipFill>
        <p:spPr bwMode="auto">
          <a:xfrm>
            <a:off x="714348" y="428604"/>
            <a:ext cx="6298704" cy="616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laborazione 4"/>
          <p:cNvSpPr/>
          <p:nvPr/>
        </p:nvSpPr>
        <p:spPr>
          <a:xfrm>
            <a:off x="1428728" y="5072074"/>
            <a:ext cx="285752" cy="21431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1 6"/>
          <p:cNvCxnSpPr/>
          <p:nvPr/>
        </p:nvCxnSpPr>
        <p:spPr>
          <a:xfrm rot="10800000" flipV="1">
            <a:off x="928662" y="5716604"/>
            <a:ext cx="428628" cy="284164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>
            <a:stCxn id="5" idx="2"/>
          </p:cNvCxnSpPr>
          <p:nvPr/>
        </p:nvCxnSpPr>
        <p:spPr>
          <a:xfrm rot="5400000">
            <a:off x="892943" y="5322107"/>
            <a:ext cx="714380" cy="642942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 flipV="1">
            <a:off x="1785124" y="5143512"/>
            <a:ext cx="286546" cy="794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 rot="5400000" flipH="1" flipV="1">
            <a:off x="2035951" y="4107661"/>
            <a:ext cx="1071570" cy="857256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30"/>
          <p:cNvCxnSpPr/>
          <p:nvPr/>
        </p:nvCxnSpPr>
        <p:spPr>
          <a:xfrm>
            <a:off x="5500694" y="2071678"/>
            <a:ext cx="21431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/>
          <p:cNvCxnSpPr/>
          <p:nvPr/>
        </p:nvCxnSpPr>
        <p:spPr>
          <a:xfrm rot="10800000" flipV="1">
            <a:off x="2071670" y="3929066"/>
            <a:ext cx="928694" cy="71438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1 39"/>
          <p:cNvCxnSpPr/>
          <p:nvPr/>
        </p:nvCxnSpPr>
        <p:spPr>
          <a:xfrm rot="5400000">
            <a:off x="1321571" y="4107661"/>
            <a:ext cx="857256" cy="642942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>
            <a:endCxn id="5" idx="0"/>
          </p:cNvCxnSpPr>
          <p:nvPr/>
        </p:nvCxnSpPr>
        <p:spPr>
          <a:xfrm rot="16200000" flipH="1">
            <a:off x="1393009" y="4893479"/>
            <a:ext cx="214314" cy="142876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/>
          <p:cNvCxnSpPr/>
          <p:nvPr/>
        </p:nvCxnSpPr>
        <p:spPr>
          <a:xfrm>
            <a:off x="1785918" y="5214950"/>
            <a:ext cx="857256" cy="142876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45"/>
          <p:cNvCxnSpPr/>
          <p:nvPr/>
        </p:nvCxnSpPr>
        <p:spPr>
          <a:xfrm rot="5400000" flipH="1" flipV="1">
            <a:off x="2500298" y="4714884"/>
            <a:ext cx="785818" cy="500066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/>
          <p:cNvCxnSpPr/>
          <p:nvPr/>
        </p:nvCxnSpPr>
        <p:spPr>
          <a:xfrm rot="5400000" flipH="1" flipV="1">
            <a:off x="2571736" y="5357826"/>
            <a:ext cx="714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1 49"/>
          <p:cNvCxnSpPr/>
          <p:nvPr/>
        </p:nvCxnSpPr>
        <p:spPr>
          <a:xfrm rot="5400000" flipH="1" flipV="1">
            <a:off x="1393009" y="5322107"/>
            <a:ext cx="571504" cy="357190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1 51"/>
          <p:cNvCxnSpPr/>
          <p:nvPr/>
        </p:nvCxnSpPr>
        <p:spPr>
          <a:xfrm rot="16200000" flipV="1">
            <a:off x="1428728" y="5643578"/>
            <a:ext cx="142876" cy="142876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/>
          <p:cNvCxnSpPr/>
          <p:nvPr/>
        </p:nvCxnSpPr>
        <p:spPr>
          <a:xfrm rot="10800000" flipV="1">
            <a:off x="3000364" y="3214686"/>
            <a:ext cx="1928826" cy="714380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29"/>
          <p:cNvCxnSpPr/>
          <p:nvPr/>
        </p:nvCxnSpPr>
        <p:spPr>
          <a:xfrm rot="5400000">
            <a:off x="4500562" y="2643182"/>
            <a:ext cx="1000132" cy="142876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33"/>
          <p:cNvCxnSpPr/>
          <p:nvPr/>
        </p:nvCxnSpPr>
        <p:spPr>
          <a:xfrm rot="10800000" flipV="1">
            <a:off x="5000628" y="2143116"/>
            <a:ext cx="928694" cy="71438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1 34"/>
          <p:cNvCxnSpPr/>
          <p:nvPr/>
        </p:nvCxnSpPr>
        <p:spPr>
          <a:xfrm rot="5400000">
            <a:off x="5464975" y="892951"/>
            <a:ext cx="1643074" cy="714380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1 38"/>
          <p:cNvCxnSpPr/>
          <p:nvPr/>
        </p:nvCxnSpPr>
        <p:spPr>
          <a:xfrm rot="5400000">
            <a:off x="3679025" y="750075"/>
            <a:ext cx="3071834" cy="2428892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ccia a destra 44"/>
          <p:cNvSpPr/>
          <p:nvPr/>
        </p:nvSpPr>
        <p:spPr>
          <a:xfrm>
            <a:off x="3786182" y="3643314"/>
            <a:ext cx="357190" cy="214314"/>
          </a:xfrm>
          <a:prstGeom prst="rightArrow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Freccia a destra 50"/>
          <p:cNvSpPr/>
          <p:nvPr/>
        </p:nvSpPr>
        <p:spPr>
          <a:xfrm>
            <a:off x="5643570" y="2071678"/>
            <a:ext cx="692656" cy="285752"/>
          </a:xfrm>
          <a:prstGeom prst="rightArrow">
            <a:avLst/>
          </a:prstGeom>
          <a:solidFill>
            <a:srgbClr val="FF0066"/>
          </a:solidFill>
          <a:scene3d>
            <a:camera prst="orthographicFront">
              <a:rot lat="0" lon="0" rev="1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Freccia a destra 52"/>
          <p:cNvSpPr/>
          <p:nvPr/>
        </p:nvSpPr>
        <p:spPr>
          <a:xfrm>
            <a:off x="2357422" y="4500570"/>
            <a:ext cx="571504" cy="214314"/>
          </a:xfrm>
          <a:prstGeom prst="rightArrow">
            <a:avLst/>
          </a:prstGeom>
          <a:solidFill>
            <a:srgbClr val="FF0066"/>
          </a:solidFill>
          <a:scene3d>
            <a:camera prst="orthographicFront">
              <a:rot lat="0" lon="0" rev="3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4" name="Freccia a destra 53"/>
          <p:cNvSpPr/>
          <p:nvPr/>
        </p:nvSpPr>
        <p:spPr>
          <a:xfrm>
            <a:off x="4214810" y="2357430"/>
            <a:ext cx="692656" cy="285752"/>
          </a:xfrm>
          <a:prstGeom prst="rightArrow">
            <a:avLst/>
          </a:prstGeom>
          <a:solidFill>
            <a:srgbClr val="FF0066"/>
          </a:solidFill>
          <a:scene3d>
            <a:camera prst="orthographicFront">
              <a:rot lat="0" lon="0" rev="13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Freccia a destra 56"/>
          <p:cNvSpPr/>
          <p:nvPr/>
        </p:nvSpPr>
        <p:spPr>
          <a:xfrm>
            <a:off x="1571604" y="3643314"/>
            <a:ext cx="692656" cy="223838"/>
          </a:xfrm>
          <a:prstGeom prst="rightArrow">
            <a:avLst/>
          </a:prstGeom>
          <a:solidFill>
            <a:srgbClr val="FF0066"/>
          </a:solidFill>
          <a:scene3d>
            <a:camera prst="orthographicFront">
              <a:rot lat="0" lon="0" rev="13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9" name="Freccia a destra 58"/>
          <p:cNvSpPr/>
          <p:nvPr/>
        </p:nvSpPr>
        <p:spPr>
          <a:xfrm>
            <a:off x="2143108" y="5072074"/>
            <a:ext cx="357190" cy="214314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0" name="Freccia a destra 59"/>
          <p:cNvSpPr/>
          <p:nvPr/>
        </p:nvSpPr>
        <p:spPr>
          <a:xfrm>
            <a:off x="2928926" y="4929198"/>
            <a:ext cx="357190" cy="214314"/>
          </a:xfrm>
          <a:prstGeom prst="rightArrow">
            <a:avLst/>
          </a:prstGeom>
          <a:solidFill>
            <a:srgbClr val="92D050"/>
          </a:solidFill>
          <a:scene3d>
            <a:camera prst="orthographicFront">
              <a:rot lat="0" lon="0" rev="14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1" name="Freccia a destra 60"/>
          <p:cNvSpPr/>
          <p:nvPr/>
        </p:nvSpPr>
        <p:spPr>
          <a:xfrm>
            <a:off x="2500298" y="4786322"/>
            <a:ext cx="357190" cy="214314"/>
          </a:xfrm>
          <a:prstGeom prst="rightArrow">
            <a:avLst/>
          </a:prstGeom>
          <a:solidFill>
            <a:srgbClr val="92D050"/>
          </a:solidFill>
          <a:scene3d>
            <a:camera prst="orthographicFront">
              <a:rot lat="0" lon="0" rev="3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2" name="Freccia a destra 61"/>
          <p:cNvSpPr/>
          <p:nvPr/>
        </p:nvSpPr>
        <p:spPr>
          <a:xfrm>
            <a:off x="1714480" y="5429264"/>
            <a:ext cx="357190" cy="214314"/>
          </a:xfrm>
          <a:prstGeom prst="rightArrow">
            <a:avLst/>
          </a:prstGeom>
          <a:solidFill>
            <a:srgbClr val="92D050"/>
          </a:solidFill>
          <a:scene3d>
            <a:camera prst="orthographicFront">
              <a:rot lat="0" lon="0" rev="14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Sottotitolo 2"/>
          <p:cNvSpPr txBox="1">
            <a:spLocks/>
          </p:cNvSpPr>
          <p:nvPr/>
        </p:nvSpPr>
        <p:spPr>
          <a:xfrm>
            <a:off x="7143768" y="714356"/>
            <a:ext cx="1785950" cy="25717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3200" b="1" u="sng" noProof="0" dirty="0" smtClean="0"/>
              <a:t>YOUTH A-B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3200" b="1" i="0" u="sng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JUNIOR</a:t>
            </a:r>
            <a:endParaRPr kumimoji="0" lang="it-IT" sz="32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2400" u="heavy" dirty="0" smtClean="0">
                <a:uFill>
                  <a:solidFill>
                    <a:srgbClr val="FFFF00"/>
                  </a:solidFill>
                </a:uFill>
              </a:rPr>
              <a:t>4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FF00"/>
                  </a:solidFill>
                </a:uFill>
                <a:latin typeface="+mn-lt"/>
                <a:ea typeface="+mn-ea"/>
                <a:cs typeface="+mn-cs"/>
              </a:rPr>
              <a:t>00 </a:t>
            </a:r>
            <a:r>
              <a:rPr kumimoji="0" lang="it-IT" sz="2400" b="0" i="0" u="heavy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FF00"/>
                  </a:solidFill>
                </a:uFill>
                <a:latin typeface="+mn-lt"/>
                <a:ea typeface="+mn-ea"/>
                <a:cs typeface="+mn-cs"/>
              </a:rPr>
              <a:t>mt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FF00"/>
                  </a:solidFill>
                </a:uFill>
                <a:latin typeface="+mn-lt"/>
                <a:ea typeface="+mn-ea"/>
                <a:cs typeface="+mn-cs"/>
              </a:rPr>
              <a:t> nuoto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2400" u="heavy" dirty="0" smtClean="0">
                <a:uFill>
                  <a:solidFill>
                    <a:srgbClr val="FF0066"/>
                  </a:solidFill>
                </a:uFill>
              </a:rPr>
              <a:t>8000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 </a:t>
            </a:r>
            <a:r>
              <a:rPr kumimoji="0" lang="it-IT" sz="2400" b="0" i="0" u="heavy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mt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 bici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(2 giri)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2400" u="heavy" dirty="0" smtClean="0">
                <a:uFill>
                  <a:solidFill>
                    <a:srgbClr val="92D050"/>
                  </a:solidFill>
                </a:uFill>
              </a:rPr>
              <a:t>27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00 </a:t>
            </a:r>
            <a:r>
              <a:rPr kumimoji="0" lang="it-IT" sz="2400" b="0" i="0" u="heavy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mt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 corsa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(1 giro)</a:t>
            </a:r>
          </a:p>
        </p:txBody>
      </p:sp>
      <p:cxnSp>
        <p:nvCxnSpPr>
          <p:cNvPr id="32" name="Connettore 1 31"/>
          <p:cNvCxnSpPr/>
          <p:nvPr/>
        </p:nvCxnSpPr>
        <p:spPr>
          <a:xfrm rot="5400000" flipH="1" flipV="1">
            <a:off x="2536017" y="4750603"/>
            <a:ext cx="785818" cy="428628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1 37"/>
          <p:cNvCxnSpPr/>
          <p:nvPr/>
        </p:nvCxnSpPr>
        <p:spPr>
          <a:xfrm rot="10800000" flipV="1">
            <a:off x="2714612" y="5143512"/>
            <a:ext cx="1857388" cy="214314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1 46"/>
          <p:cNvCxnSpPr/>
          <p:nvPr/>
        </p:nvCxnSpPr>
        <p:spPr>
          <a:xfrm flipV="1">
            <a:off x="2786050" y="5143512"/>
            <a:ext cx="1714512" cy="357190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1 57"/>
          <p:cNvCxnSpPr/>
          <p:nvPr/>
        </p:nvCxnSpPr>
        <p:spPr>
          <a:xfrm rot="10800000">
            <a:off x="1857356" y="5214950"/>
            <a:ext cx="938218" cy="295276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Freccia a destra 65"/>
          <p:cNvSpPr/>
          <p:nvPr/>
        </p:nvSpPr>
        <p:spPr>
          <a:xfrm flipV="1">
            <a:off x="3571868" y="4929198"/>
            <a:ext cx="357190" cy="214314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7" name="Freccia a destra 66"/>
          <p:cNvSpPr/>
          <p:nvPr/>
        </p:nvSpPr>
        <p:spPr>
          <a:xfrm>
            <a:off x="3428992" y="5429264"/>
            <a:ext cx="357190" cy="214314"/>
          </a:xfrm>
          <a:prstGeom prst="rightArrow">
            <a:avLst/>
          </a:prstGeom>
          <a:solidFill>
            <a:srgbClr val="92D050"/>
          </a:solidFill>
          <a:scene3d>
            <a:camera prst="orthographicFront">
              <a:rot lat="0" lon="0" rev="11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8" name="Freccia a destra 67"/>
          <p:cNvSpPr/>
          <p:nvPr/>
        </p:nvSpPr>
        <p:spPr>
          <a:xfrm flipV="1">
            <a:off x="2285984" y="5429264"/>
            <a:ext cx="357190" cy="214312"/>
          </a:xfrm>
          <a:prstGeom prst="rightArrow">
            <a:avLst/>
          </a:prstGeom>
          <a:solidFill>
            <a:srgbClr val="92D050"/>
          </a:solidFill>
          <a:scene3d>
            <a:camera prst="orthographicFront">
              <a:rot lat="0" lon="0" rev="10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9" name="Freccia a destra 68"/>
          <p:cNvSpPr/>
          <p:nvPr/>
        </p:nvSpPr>
        <p:spPr>
          <a:xfrm>
            <a:off x="3581392" y="5581664"/>
            <a:ext cx="357190" cy="214314"/>
          </a:xfrm>
          <a:prstGeom prst="rightArrow">
            <a:avLst/>
          </a:prstGeom>
          <a:solidFill>
            <a:srgbClr val="92D050"/>
          </a:solidFill>
          <a:scene3d>
            <a:camera prst="orthographicFront">
              <a:rot lat="0" lon="0" rev="11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0" name="CasellaDiTesto 69"/>
          <p:cNvSpPr txBox="1"/>
          <p:nvPr/>
        </p:nvSpPr>
        <p:spPr>
          <a:xfrm>
            <a:off x="1214414" y="4929198"/>
            <a:ext cx="7143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 smtClean="0">
                <a:solidFill>
                  <a:srgbClr val="FF0000"/>
                </a:solidFill>
              </a:rPr>
              <a:t>ZONA CAMBIO</a:t>
            </a:r>
            <a:endParaRPr lang="it-IT" sz="1050" b="1" dirty="0">
              <a:solidFill>
                <a:srgbClr val="FF0000"/>
              </a:solidFill>
            </a:endParaRPr>
          </a:p>
        </p:txBody>
      </p:sp>
      <p:sp>
        <p:nvSpPr>
          <p:cNvPr id="71" name="CasellaDiTesto 70"/>
          <p:cNvSpPr txBox="1"/>
          <p:nvPr/>
        </p:nvSpPr>
        <p:spPr>
          <a:xfrm>
            <a:off x="785786" y="5500703"/>
            <a:ext cx="8572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 smtClean="0">
                <a:solidFill>
                  <a:srgbClr val="FF0000"/>
                </a:solidFill>
              </a:rPr>
              <a:t>PARTENZA NUOTO</a:t>
            </a:r>
            <a:endParaRPr lang="it-IT" sz="1050" b="1" dirty="0">
              <a:solidFill>
                <a:srgbClr val="FF0000"/>
              </a:solidFill>
            </a:endParaRPr>
          </a:p>
        </p:txBody>
      </p:sp>
      <p:sp>
        <p:nvSpPr>
          <p:cNvPr id="72" name="CasellaDiTesto 71"/>
          <p:cNvSpPr txBox="1"/>
          <p:nvPr/>
        </p:nvSpPr>
        <p:spPr>
          <a:xfrm>
            <a:off x="1357290" y="5643578"/>
            <a:ext cx="785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 smtClean="0">
                <a:solidFill>
                  <a:srgbClr val="FF0000"/>
                </a:solidFill>
              </a:rPr>
              <a:t>ARRIVO</a:t>
            </a:r>
            <a:endParaRPr lang="it-IT" sz="11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643042" y="1500174"/>
            <a:ext cx="57150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Organizzazione </a:t>
            </a:r>
          </a:p>
          <a:p>
            <a:r>
              <a:rPr lang="it-IT" dirty="0" smtClean="0"/>
              <a:t>Società organizzatrice: </a:t>
            </a:r>
          </a:p>
          <a:p>
            <a:r>
              <a:rPr lang="it-IT" b="1" dirty="0" smtClean="0"/>
              <a:t>TRILEDROENERGY ASD</a:t>
            </a:r>
            <a:endParaRPr lang="it-IT" dirty="0" smtClean="0"/>
          </a:p>
          <a:p>
            <a:r>
              <a:rPr lang="it-IT" b="1" dirty="0" smtClean="0"/>
              <a:t>PIAZZA EUROPA NR.5 - 38067 </a:t>
            </a:r>
            <a:r>
              <a:rPr lang="it-IT" b="1" dirty="0" err="1" smtClean="0"/>
              <a:t>Tiarno</a:t>
            </a:r>
            <a:r>
              <a:rPr lang="it-IT" b="1" dirty="0" smtClean="0"/>
              <a:t> di </a:t>
            </a:r>
            <a:r>
              <a:rPr lang="it-IT" b="1" dirty="0" err="1" smtClean="0"/>
              <a:t>Sopra-LEDRO</a:t>
            </a:r>
            <a:r>
              <a:rPr lang="it-IT" b="1" dirty="0" smtClean="0"/>
              <a:t> (TN)</a:t>
            </a:r>
            <a:endParaRPr lang="it-IT" dirty="0" smtClean="0"/>
          </a:p>
          <a:p>
            <a:r>
              <a:rPr lang="it-IT" dirty="0" smtClean="0"/>
              <a:t>Referente: Santi Carlo Telefono: +39 3807684567</a:t>
            </a:r>
          </a:p>
          <a:p>
            <a:r>
              <a:rPr lang="it-IT" dirty="0" err="1" smtClean="0"/>
              <a:t>Email</a:t>
            </a:r>
            <a:r>
              <a:rPr lang="it-IT" dirty="0" smtClean="0"/>
              <a:t>: </a:t>
            </a:r>
            <a:r>
              <a:rPr lang="it-IT" dirty="0" smtClean="0"/>
              <a:t>iscrizioni@ledroman.com</a:t>
            </a:r>
            <a:endParaRPr lang="it-IT" dirty="0" smtClean="0"/>
          </a:p>
          <a:p>
            <a:r>
              <a:rPr lang="it-IT" dirty="0" smtClean="0"/>
              <a:t>Sito internet società: www.ledroman.com 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643042" y="928670"/>
            <a:ext cx="57150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u="sng" dirty="0" smtClean="0"/>
              <a:t>Indicazioni gara </a:t>
            </a:r>
          </a:p>
          <a:p>
            <a:r>
              <a:rPr lang="it-IT" dirty="0" smtClean="0"/>
              <a:t>Potranno partecipare tutti gli atleti tesserati regolarmente alla FITRI per la stagione 2019 delle categorie Minicuccioli, Cuccioli, Esordienti, Ragazzi, </a:t>
            </a:r>
            <a:r>
              <a:rPr lang="it-IT" dirty="0" err="1" smtClean="0"/>
              <a:t>Youth</a:t>
            </a:r>
            <a:r>
              <a:rPr lang="it-IT" dirty="0" smtClean="0"/>
              <a:t> A, </a:t>
            </a:r>
            <a:r>
              <a:rPr lang="it-IT" dirty="0" err="1" smtClean="0"/>
              <a:t>Youth</a:t>
            </a:r>
            <a:r>
              <a:rPr lang="it-IT" dirty="0" smtClean="0"/>
              <a:t> B, Junior. </a:t>
            </a:r>
          </a:p>
          <a:p>
            <a:r>
              <a:rPr lang="it-IT" dirty="0" smtClean="0"/>
              <a:t> </a:t>
            </a:r>
          </a:p>
          <a:p>
            <a:r>
              <a:rPr lang="it-IT" dirty="0" smtClean="0"/>
              <a:t>Per i non tesserati sarà possibile effettuare il tesseramento di giornata presentando all’atto dell’iscrizione un certificato medico di idoneità secondo la normativa vigente e compilare la modulistica fornita. </a:t>
            </a:r>
          </a:p>
          <a:p>
            <a:r>
              <a:rPr lang="it-IT" dirty="0" smtClean="0"/>
              <a:t> </a:t>
            </a:r>
          </a:p>
          <a:p>
            <a:r>
              <a:rPr lang="it-IT" dirty="0" smtClean="0"/>
              <a:t>La gara si svolgerà in batterie divise per categoria e sesso (potranno essere uniti solo </a:t>
            </a:r>
            <a:r>
              <a:rPr lang="it-IT" dirty="0" err="1" smtClean="0"/>
              <a:t>Youth</a:t>
            </a:r>
            <a:r>
              <a:rPr lang="it-IT" dirty="0" smtClean="0"/>
              <a:t> A, </a:t>
            </a:r>
            <a:r>
              <a:rPr lang="it-IT" dirty="0" err="1" smtClean="0"/>
              <a:t>Youth</a:t>
            </a:r>
            <a:r>
              <a:rPr lang="it-IT" dirty="0" smtClean="0"/>
              <a:t> B e Junior dello stesso sesso). </a:t>
            </a:r>
          </a:p>
          <a:p>
            <a:r>
              <a:rPr lang="it-IT" dirty="0" smtClean="0"/>
              <a:t> </a:t>
            </a:r>
          </a:p>
          <a:p>
            <a:r>
              <a:rPr lang="it-IT" dirty="0" smtClean="0"/>
              <a:t>L’accesso alla Zona Cambio sarà consentito solo agli atleti ed ad un solo tecnico per società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571480"/>
            <a:ext cx="7072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PROGRAMMA MANIFESTAZIONE</a:t>
            </a:r>
            <a:endParaRPr lang="it-IT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857224" y="1071546"/>
            <a:ext cx="68580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ORE 8.30</a:t>
            </a:r>
          </a:p>
          <a:p>
            <a:r>
              <a:rPr lang="it-IT" dirty="0" smtClean="0"/>
              <a:t>Ritrovo atleti </a:t>
            </a:r>
          </a:p>
          <a:p>
            <a:endParaRPr lang="it-IT" b="1" dirty="0" smtClean="0"/>
          </a:p>
          <a:p>
            <a:r>
              <a:rPr lang="it-IT" b="1" dirty="0" smtClean="0"/>
              <a:t>ORE 9.00</a:t>
            </a:r>
          </a:p>
          <a:p>
            <a:r>
              <a:rPr lang="it-IT" dirty="0" smtClean="0"/>
              <a:t>Apertura zona cambio per tutte le categorie</a:t>
            </a:r>
          </a:p>
          <a:p>
            <a:endParaRPr lang="it-IT" dirty="0" smtClean="0"/>
          </a:p>
          <a:p>
            <a:r>
              <a:rPr lang="it-IT" b="1" dirty="0" smtClean="0"/>
              <a:t>ORE 9.30</a:t>
            </a:r>
          </a:p>
          <a:p>
            <a:r>
              <a:rPr lang="it-IT" dirty="0" smtClean="0"/>
              <a:t>Briefing </a:t>
            </a:r>
            <a:r>
              <a:rPr lang="it-IT" dirty="0" err="1" smtClean="0"/>
              <a:t>pre-gara</a:t>
            </a:r>
            <a:r>
              <a:rPr lang="it-IT" dirty="0" smtClean="0"/>
              <a:t> e visualizzazione percorsi</a:t>
            </a:r>
          </a:p>
          <a:p>
            <a:endParaRPr lang="it-IT" dirty="0" smtClean="0"/>
          </a:p>
          <a:p>
            <a:r>
              <a:rPr lang="it-IT" b="1" dirty="0" smtClean="0"/>
              <a:t>ORE 10.00 </a:t>
            </a:r>
          </a:p>
          <a:p>
            <a:r>
              <a:rPr lang="it-IT" dirty="0" smtClean="0"/>
              <a:t>Partenza prima categoria minicuccioli e a seguire tutte le altre in ordine di età</a:t>
            </a:r>
          </a:p>
          <a:p>
            <a:endParaRPr lang="it-IT" dirty="0" smtClean="0"/>
          </a:p>
          <a:p>
            <a:r>
              <a:rPr lang="it-IT" b="1" dirty="0" smtClean="0"/>
              <a:t>ORE 11.30 </a:t>
            </a:r>
          </a:p>
          <a:p>
            <a:r>
              <a:rPr lang="it-IT" dirty="0" smtClean="0"/>
              <a:t>Inizio Pasta party </a:t>
            </a:r>
          </a:p>
          <a:p>
            <a:endParaRPr lang="it-IT" dirty="0" smtClean="0"/>
          </a:p>
          <a:p>
            <a:r>
              <a:rPr lang="it-IT" b="1" dirty="0" smtClean="0"/>
              <a:t>ORE 14.00 </a:t>
            </a:r>
          </a:p>
          <a:p>
            <a:r>
              <a:rPr lang="it-IT" dirty="0" smtClean="0"/>
              <a:t>Premiazioni  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14348" y="785794"/>
            <a:ext cx="74295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PREMIAZIONI</a:t>
            </a:r>
          </a:p>
          <a:p>
            <a:r>
              <a:rPr lang="it-IT" dirty="0" smtClean="0"/>
              <a:t>Saranno premiati i primi 3 atleti classificati di tutte le categorie e tutti i partecipanti della categoria cuccioli e minicuccioli.</a:t>
            </a:r>
          </a:p>
          <a:p>
            <a:r>
              <a:rPr lang="it-IT" dirty="0" smtClean="0"/>
              <a:t>Inoltre verranno effettuate le premiazioni dei primi tre classificati per il Campionato Regionale Triathlon categoria YOUTH A- YOUTH B E JUNIOR</a:t>
            </a:r>
          </a:p>
          <a:p>
            <a:endParaRPr lang="it-IT" dirty="0" smtClean="0"/>
          </a:p>
          <a:p>
            <a:r>
              <a:rPr lang="it-IT" b="1" dirty="0" smtClean="0"/>
              <a:t>DOVE SIAMO</a:t>
            </a:r>
          </a:p>
          <a:p>
            <a:r>
              <a:rPr lang="it-IT" dirty="0" smtClean="0"/>
              <a:t>Località IDROLAND – </a:t>
            </a:r>
            <a:r>
              <a:rPr lang="it-IT" dirty="0" err="1" smtClean="0"/>
              <a:t>Baitoni</a:t>
            </a:r>
            <a:r>
              <a:rPr lang="it-IT" dirty="0" smtClean="0"/>
              <a:t> di </a:t>
            </a:r>
            <a:r>
              <a:rPr lang="it-IT" dirty="0" err="1" smtClean="0"/>
              <a:t>Bondone</a:t>
            </a:r>
            <a:r>
              <a:rPr lang="it-IT" dirty="0" smtClean="0"/>
              <a:t> (TN) Valle del Chiese – Lago d’Idro </a:t>
            </a:r>
          </a:p>
          <a:p>
            <a:endParaRPr lang="it-IT" dirty="0" smtClean="0"/>
          </a:p>
          <a:p>
            <a:r>
              <a:rPr lang="it-IT" b="1" dirty="0" smtClean="0"/>
              <a:t>PARCHEGGIO</a:t>
            </a:r>
          </a:p>
          <a:p>
            <a:r>
              <a:rPr lang="it-IT" dirty="0" smtClean="0"/>
              <a:t>Sono a disposizione parcheggi gratuiti per gli atleti ed accompagnatori a circa 200 </a:t>
            </a:r>
            <a:r>
              <a:rPr lang="it-IT" dirty="0" err="1" smtClean="0"/>
              <a:t>mt</a:t>
            </a:r>
            <a:r>
              <a:rPr lang="it-IT" dirty="0" smtClean="0"/>
              <a:t> dalla zona cambio </a:t>
            </a:r>
          </a:p>
          <a:p>
            <a:endParaRPr lang="it-IT" dirty="0" smtClean="0"/>
          </a:p>
          <a:p>
            <a:r>
              <a:rPr lang="it-IT" b="1" dirty="0" smtClean="0"/>
              <a:t>PASTA PARTY </a:t>
            </a:r>
          </a:p>
          <a:p>
            <a:r>
              <a:rPr lang="it-IT" dirty="0" smtClean="0"/>
              <a:t>Durante la manifestazione sarà allestita un area per il pasta party accessibile a tutti i presenti e gratuita per tutti gli atleti iscritti.</a:t>
            </a:r>
          </a:p>
          <a:p>
            <a:r>
              <a:rPr lang="it-IT" dirty="0" smtClean="0"/>
              <a:t>E’ attivo un servizio bar.</a:t>
            </a:r>
          </a:p>
          <a:p>
            <a:endParaRPr lang="it-IT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42910" y="857232"/>
            <a:ext cx="74295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ASSITENZA MEDICA</a:t>
            </a:r>
          </a:p>
          <a:p>
            <a:r>
              <a:rPr lang="it-IT" dirty="0" smtClean="0"/>
              <a:t>Garantita assistenza medica durante tutta la gara con medico e </a:t>
            </a:r>
            <a:r>
              <a:rPr lang="it-IT" dirty="0" smtClean="0"/>
              <a:t>ambulanze.</a:t>
            </a:r>
            <a:endParaRPr lang="it-IT" dirty="0" smtClean="0"/>
          </a:p>
          <a:p>
            <a:r>
              <a:rPr lang="it-IT" dirty="0" smtClean="0"/>
              <a:t>L’ospedale più vicino è a </a:t>
            </a:r>
            <a:r>
              <a:rPr lang="it-IT" dirty="0" err="1" smtClean="0"/>
              <a:t>Tione</a:t>
            </a:r>
            <a:r>
              <a:rPr lang="it-IT" dirty="0" smtClean="0"/>
              <a:t> di Trento e dista 35 km.</a:t>
            </a:r>
          </a:p>
          <a:p>
            <a:endParaRPr lang="it-IT" dirty="0" smtClean="0"/>
          </a:p>
          <a:p>
            <a:r>
              <a:rPr lang="it-IT" b="1" dirty="0" smtClean="0"/>
              <a:t>REGOLAMENTO TECNICO</a:t>
            </a:r>
          </a:p>
          <a:p>
            <a:r>
              <a:rPr lang="it-IT" dirty="0" smtClean="0"/>
              <a:t>E’ applicato il regolamento della Federazione Italiana di Triathlon.</a:t>
            </a:r>
          </a:p>
          <a:p>
            <a:endParaRPr lang="it-IT" dirty="0" smtClean="0"/>
          </a:p>
          <a:p>
            <a:r>
              <a:rPr lang="it-IT" b="1" dirty="0" smtClean="0"/>
              <a:t>RESPONSABILITA’</a:t>
            </a:r>
          </a:p>
          <a:p>
            <a:r>
              <a:rPr lang="it-IT" dirty="0" smtClean="0"/>
              <a:t>L’organizzazione declina ogni responsabilità per incidenti, danni ed oggetti smarriti dei partecipanti alla manifestazione o </a:t>
            </a:r>
            <a:r>
              <a:rPr lang="it-IT" dirty="0" smtClean="0"/>
              <a:t>terzi. </a:t>
            </a:r>
            <a:endParaRPr lang="it-IT" dirty="0" smtClean="0"/>
          </a:p>
          <a:p>
            <a:r>
              <a:rPr lang="it-IT" b="1" dirty="0" smtClean="0"/>
              <a:t> </a:t>
            </a:r>
          </a:p>
          <a:p>
            <a:endParaRPr lang="it-IT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357818" y="2285992"/>
            <a:ext cx="3571900" cy="17526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b="1" u="sng" dirty="0" smtClean="0">
                <a:solidFill>
                  <a:schemeClr val="tx1"/>
                </a:solidFill>
              </a:rPr>
              <a:t>MINICUCCIOLI:</a:t>
            </a:r>
          </a:p>
          <a:p>
            <a:pPr algn="l"/>
            <a:r>
              <a:rPr lang="it-IT" sz="2400" u="heavy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</a:rPr>
              <a:t>25 </a:t>
            </a:r>
            <a:r>
              <a:rPr lang="it-IT" sz="2400" u="heavy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</a:rPr>
              <a:t>mt</a:t>
            </a:r>
            <a:r>
              <a:rPr lang="it-IT" sz="2400" u="heavy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</a:rPr>
              <a:t> nuoto</a:t>
            </a:r>
          </a:p>
          <a:p>
            <a:pPr algn="l"/>
            <a:r>
              <a:rPr lang="it-IT" sz="2400" u="heavy" dirty="0" smtClean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400 </a:t>
            </a:r>
            <a:r>
              <a:rPr lang="it-IT" sz="2400" u="heavy" dirty="0" err="1" smtClean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mt</a:t>
            </a:r>
            <a:r>
              <a:rPr lang="it-IT" sz="2400" u="heavy" dirty="0" smtClean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 bici (1 giro)</a:t>
            </a:r>
          </a:p>
          <a:p>
            <a:pPr algn="l"/>
            <a:r>
              <a:rPr lang="it-IT" sz="2400" u="heavy" dirty="0" smtClean="0">
                <a:solidFill>
                  <a:schemeClr val="tx1"/>
                </a:solidFill>
                <a:uFill>
                  <a:solidFill>
                    <a:srgbClr val="92D050"/>
                  </a:solidFill>
                </a:uFill>
              </a:rPr>
              <a:t>200 </a:t>
            </a:r>
            <a:r>
              <a:rPr lang="it-IT" sz="2400" u="heavy" dirty="0" err="1" smtClean="0">
                <a:solidFill>
                  <a:schemeClr val="tx1"/>
                </a:solidFill>
                <a:uFill>
                  <a:solidFill>
                    <a:srgbClr val="92D050"/>
                  </a:solidFill>
                </a:uFill>
              </a:rPr>
              <a:t>mt</a:t>
            </a:r>
            <a:r>
              <a:rPr lang="it-IT" sz="2400" u="heavy" dirty="0" smtClean="0">
                <a:solidFill>
                  <a:schemeClr val="tx1"/>
                </a:solidFill>
                <a:uFill>
                  <a:solidFill>
                    <a:srgbClr val="92D050"/>
                  </a:solidFill>
                </a:uFill>
              </a:rPr>
              <a:t> corsa (1 giro)</a:t>
            </a:r>
            <a:endParaRPr lang="it-IT" sz="2400" u="heavy" dirty="0">
              <a:solidFill>
                <a:schemeClr val="tx1"/>
              </a:solidFill>
              <a:uFill>
                <a:solidFill>
                  <a:srgbClr val="92D050"/>
                </a:solidFill>
              </a:u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 l="33528" t="8984" r="35176" b="12890"/>
          <a:stretch>
            <a:fillRect/>
          </a:stretch>
        </p:blipFill>
        <p:spPr bwMode="auto">
          <a:xfrm>
            <a:off x="642910" y="0"/>
            <a:ext cx="4071966" cy="6429420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</p:spPr>
      </p:pic>
      <p:sp>
        <p:nvSpPr>
          <p:cNvPr id="7" name="Elaborazione 6"/>
          <p:cNvSpPr/>
          <p:nvPr/>
        </p:nvSpPr>
        <p:spPr>
          <a:xfrm>
            <a:off x="2643174" y="3071810"/>
            <a:ext cx="785818" cy="71438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2643174" y="3143248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solidFill>
                  <a:srgbClr val="FF0000"/>
                </a:solidFill>
              </a:rPr>
              <a:t>Zona cambio</a:t>
            </a:r>
            <a:endParaRPr lang="it-IT" sz="1200" dirty="0">
              <a:solidFill>
                <a:srgbClr val="FF0000"/>
              </a:solidFill>
            </a:endParaRPr>
          </a:p>
        </p:txBody>
      </p:sp>
      <p:sp>
        <p:nvSpPr>
          <p:cNvPr id="9" name="Connettore 8"/>
          <p:cNvSpPr/>
          <p:nvPr/>
        </p:nvSpPr>
        <p:spPr>
          <a:xfrm>
            <a:off x="1500166" y="6143644"/>
            <a:ext cx="214314" cy="21431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214414" y="5857892"/>
            <a:ext cx="1214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rgbClr val="FF0000"/>
                </a:solidFill>
              </a:rPr>
              <a:t>Partenza nuoto</a:t>
            </a:r>
            <a:endParaRPr lang="it-IT" sz="1200" b="1" dirty="0">
              <a:solidFill>
                <a:srgbClr val="FF0000"/>
              </a:solidFill>
            </a:endParaRPr>
          </a:p>
        </p:txBody>
      </p:sp>
      <p:cxnSp>
        <p:nvCxnSpPr>
          <p:cNvPr id="13" name="Connettore 1 12"/>
          <p:cNvCxnSpPr/>
          <p:nvPr/>
        </p:nvCxnSpPr>
        <p:spPr>
          <a:xfrm rot="5400000">
            <a:off x="1643042" y="6143644"/>
            <a:ext cx="428628" cy="285752"/>
          </a:xfrm>
          <a:prstGeom prst="line">
            <a:avLst/>
          </a:pr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 rot="10800000">
            <a:off x="1357290" y="6286520"/>
            <a:ext cx="357190" cy="214314"/>
          </a:xfrm>
          <a:prstGeom prst="line">
            <a:avLst/>
          </a:prstGeom>
          <a:ln w="15875">
            <a:solidFill>
              <a:srgbClr val="FFFF00">
                <a:alpha val="94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 rot="5400000" flipH="1" flipV="1">
            <a:off x="892943" y="4321975"/>
            <a:ext cx="2428892" cy="1500198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/>
          <p:cNvCxnSpPr/>
          <p:nvPr/>
        </p:nvCxnSpPr>
        <p:spPr>
          <a:xfrm rot="5400000">
            <a:off x="1500166" y="1285860"/>
            <a:ext cx="3143272" cy="857256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1 34"/>
          <p:cNvCxnSpPr/>
          <p:nvPr/>
        </p:nvCxnSpPr>
        <p:spPr>
          <a:xfrm rot="5400000">
            <a:off x="250001" y="1178703"/>
            <a:ext cx="4214842" cy="2286016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/>
          <p:cNvCxnSpPr/>
          <p:nvPr/>
        </p:nvCxnSpPr>
        <p:spPr>
          <a:xfrm rot="16200000" flipH="1">
            <a:off x="1107257" y="4536289"/>
            <a:ext cx="642942" cy="428628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1 38"/>
          <p:cNvCxnSpPr/>
          <p:nvPr/>
        </p:nvCxnSpPr>
        <p:spPr>
          <a:xfrm rot="5400000" flipH="1" flipV="1">
            <a:off x="1250133" y="3679033"/>
            <a:ext cx="1785950" cy="1000132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sellaDiTesto 40"/>
          <p:cNvSpPr txBox="1"/>
          <p:nvPr/>
        </p:nvSpPr>
        <p:spPr>
          <a:xfrm>
            <a:off x="1285852" y="3071810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rgbClr val="FF0000"/>
                </a:solidFill>
              </a:rPr>
              <a:t>Percorso bike</a:t>
            </a:r>
            <a:endParaRPr lang="it-IT" sz="1400" b="1" dirty="0">
              <a:solidFill>
                <a:srgbClr val="FF0000"/>
              </a:solidFill>
            </a:endParaRPr>
          </a:p>
        </p:txBody>
      </p:sp>
      <p:cxnSp>
        <p:nvCxnSpPr>
          <p:cNvPr id="44" name="Connettore 1 43"/>
          <p:cNvCxnSpPr/>
          <p:nvPr/>
        </p:nvCxnSpPr>
        <p:spPr>
          <a:xfrm rot="5400000">
            <a:off x="2035951" y="4036223"/>
            <a:ext cx="1428760" cy="785818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45"/>
          <p:cNvCxnSpPr/>
          <p:nvPr/>
        </p:nvCxnSpPr>
        <p:spPr>
          <a:xfrm>
            <a:off x="2357422" y="5214950"/>
            <a:ext cx="571504" cy="500066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/>
          <p:cNvCxnSpPr/>
          <p:nvPr/>
        </p:nvCxnSpPr>
        <p:spPr>
          <a:xfrm rot="5400000">
            <a:off x="2714612" y="5786454"/>
            <a:ext cx="285752" cy="142876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1 53"/>
          <p:cNvCxnSpPr/>
          <p:nvPr/>
        </p:nvCxnSpPr>
        <p:spPr>
          <a:xfrm rot="16200000" flipV="1">
            <a:off x="2393141" y="5679297"/>
            <a:ext cx="500066" cy="285752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CasellaDiTesto 56"/>
          <p:cNvSpPr txBox="1"/>
          <p:nvPr/>
        </p:nvSpPr>
        <p:spPr>
          <a:xfrm>
            <a:off x="1857356" y="5500702"/>
            <a:ext cx="857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rgbClr val="FF0000"/>
                </a:solidFill>
              </a:rPr>
              <a:t>ARRIVO</a:t>
            </a:r>
            <a:endParaRPr lang="it-IT" sz="1600" b="1" dirty="0">
              <a:solidFill>
                <a:srgbClr val="FF0000"/>
              </a:solidFill>
            </a:endParaRPr>
          </a:p>
        </p:txBody>
      </p:sp>
      <p:sp>
        <p:nvSpPr>
          <p:cNvPr id="67" name="Freccia in giù 66"/>
          <p:cNvSpPr/>
          <p:nvPr/>
        </p:nvSpPr>
        <p:spPr>
          <a:xfrm>
            <a:off x="2786050" y="4500570"/>
            <a:ext cx="214314" cy="42862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8" name="Freccia in su 67"/>
          <p:cNvSpPr/>
          <p:nvPr/>
        </p:nvSpPr>
        <p:spPr>
          <a:xfrm>
            <a:off x="2500298" y="2428868"/>
            <a:ext cx="188595" cy="357190"/>
          </a:xfrm>
          <a:prstGeom prst="upArrow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9" name="Freccia in giù 68"/>
          <p:cNvSpPr/>
          <p:nvPr/>
        </p:nvSpPr>
        <p:spPr>
          <a:xfrm>
            <a:off x="1142976" y="3571876"/>
            <a:ext cx="214314" cy="428628"/>
          </a:xfrm>
          <a:prstGeom prst="downArrow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0" name="Freccia in su 69"/>
          <p:cNvSpPr/>
          <p:nvPr/>
        </p:nvSpPr>
        <p:spPr>
          <a:xfrm>
            <a:off x="2071670" y="4786322"/>
            <a:ext cx="214314" cy="357190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CasellaDiTesto 29"/>
          <p:cNvSpPr txBox="1"/>
          <p:nvPr/>
        </p:nvSpPr>
        <p:spPr>
          <a:xfrm>
            <a:off x="5000628" y="285728"/>
            <a:ext cx="371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00B050"/>
                </a:solidFill>
              </a:rPr>
              <a:t>PERCORSI E DISTANZE PER CATEGORIA</a:t>
            </a:r>
            <a:endParaRPr lang="it-IT" sz="2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30000"/>
          </a:blip>
          <a:srcRect l="29285" t="49436" r="50423" b="17051"/>
          <a:stretch>
            <a:fillRect/>
          </a:stretch>
        </p:blipFill>
        <p:spPr bwMode="auto">
          <a:xfrm>
            <a:off x="785786" y="714356"/>
            <a:ext cx="5500726" cy="542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laborazione 4"/>
          <p:cNvSpPr/>
          <p:nvPr/>
        </p:nvSpPr>
        <p:spPr>
          <a:xfrm>
            <a:off x="2000232" y="3929066"/>
            <a:ext cx="428628" cy="35719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1 6"/>
          <p:cNvCxnSpPr/>
          <p:nvPr/>
        </p:nvCxnSpPr>
        <p:spPr>
          <a:xfrm rot="10800000" flipV="1">
            <a:off x="1357290" y="5000636"/>
            <a:ext cx="285752" cy="71438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 rot="5400000">
            <a:off x="1250133" y="4321975"/>
            <a:ext cx="857256" cy="642942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>
            <a:off x="2714612" y="3929860"/>
            <a:ext cx="642942" cy="284958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 rot="5400000" flipH="1" flipV="1">
            <a:off x="2964645" y="2321711"/>
            <a:ext cx="2286016" cy="1500198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/>
          <p:cNvCxnSpPr/>
          <p:nvPr/>
        </p:nvCxnSpPr>
        <p:spPr>
          <a:xfrm rot="10800000" flipV="1">
            <a:off x="2857488" y="1857364"/>
            <a:ext cx="1928826" cy="428628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1 39"/>
          <p:cNvCxnSpPr/>
          <p:nvPr/>
        </p:nvCxnSpPr>
        <p:spPr>
          <a:xfrm rot="5400000">
            <a:off x="1643042" y="2714620"/>
            <a:ext cx="1500198" cy="785818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 rot="10800000" flipV="1">
            <a:off x="2428860" y="3929066"/>
            <a:ext cx="285752" cy="71438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/>
          <p:cNvCxnSpPr/>
          <p:nvPr/>
        </p:nvCxnSpPr>
        <p:spPr>
          <a:xfrm rot="5400000" flipH="1" flipV="1">
            <a:off x="2571736" y="5357826"/>
            <a:ext cx="714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1 49"/>
          <p:cNvCxnSpPr>
            <a:stCxn id="87" idx="0"/>
          </p:cNvCxnSpPr>
          <p:nvPr/>
        </p:nvCxnSpPr>
        <p:spPr>
          <a:xfrm rot="5400000" flipH="1" flipV="1">
            <a:off x="1839496" y="4482711"/>
            <a:ext cx="357190" cy="107157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1 51"/>
          <p:cNvCxnSpPr/>
          <p:nvPr/>
        </p:nvCxnSpPr>
        <p:spPr>
          <a:xfrm rot="16200000" flipV="1">
            <a:off x="1857356" y="4929198"/>
            <a:ext cx="428628" cy="285752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Sottotitolo 2"/>
          <p:cNvSpPr txBox="1">
            <a:spLocks/>
          </p:cNvSpPr>
          <p:nvPr/>
        </p:nvSpPr>
        <p:spPr>
          <a:xfrm>
            <a:off x="6000760" y="785794"/>
            <a:ext cx="2571768" cy="207170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sz="3200" b="1" u="sng" dirty="0" smtClean="0"/>
              <a:t>CUCCIOLI</a:t>
            </a:r>
            <a:endParaRPr kumimoji="0" lang="it-IT" sz="32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FF00"/>
                  </a:solidFill>
                </a:uFill>
                <a:latin typeface="+mn-lt"/>
                <a:ea typeface="+mn-ea"/>
                <a:cs typeface="+mn-cs"/>
              </a:rPr>
              <a:t>50 </a:t>
            </a:r>
            <a:r>
              <a:rPr kumimoji="0" lang="it-IT" sz="2400" b="0" i="0" u="heavy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FF00"/>
                  </a:solidFill>
                </a:uFill>
                <a:latin typeface="+mn-lt"/>
                <a:ea typeface="+mn-ea"/>
                <a:cs typeface="+mn-cs"/>
              </a:rPr>
              <a:t>mt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FF00"/>
                  </a:solidFill>
                </a:uFill>
                <a:latin typeface="+mn-lt"/>
                <a:ea typeface="+mn-ea"/>
                <a:cs typeface="+mn-cs"/>
              </a:rPr>
              <a:t> nuoto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sz="2400" u="heavy" dirty="0" smtClean="0">
                <a:uFill>
                  <a:solidFill>
                    <a:srgbClr val="FF0066"/>
                  </a:solidFill>
                </a:uFill>
              </a:rPr>
              <a:t>1000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 </a:t>
            </a:r>
            <a:r>
              <a:rPr kumimoji="0" lang="it-IT" sz="2400" b="0" i="0" u="heavy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mt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 bici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(1 giro)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500 </a:t>
            </a:r>
            <a:r>
              <a:rPr kumimoji="0" lang="it-IT" sz="2400" b="0" i="0" u="heavy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mt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 corsa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 (1 giro)</a:t>
            </a:r>
          </a:p>
        </p:txBody>
      </p:sp>
      <p:sp>
        <p:nvSpPr>
          <p:cNvPr id="74" name="Freccia in su 73"/>
          <p:cNvSpPr/>
          <p:nvPr/>
        </p:nvSpPr>
        <p:spPr>
          <a:xfrm>
            <a:off x="1428728" y="4286256"/>
            <a:ext cx="142876" cy="428628"/>
          </a:xfrm>
          <a:prstGeom prst="upArrow">
            <a:avLst>
              <a:gd name="adj1" fmla="val 67417"/>
              <a:gd name="adj2" fmla="val 50000"/>
            </a:avLst>
          </a:prstGeom>
          <a:solidFill>
            <a:srgbClr val="FFFF00"/>
          </a:solidFill>
          <a:scene3d>
            <a:camera prst="orthographicFront">
              <a:rot lat="0" lon="0" rev="19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5" name="Freccia in su 74"/>
          <p:cNvSpPr/>
          <p:nvPr/>
        </p:nvSpPr>
        <p:spPr>
          <a:xfrm>
            <a:off x="4143372" y="3000372"/>
            <a:ext cx="214314" cy="571504"/>
          </a:xfrm>
          <a:prstGeom prst="upArrow">
            <a:avLst/>
          </a:prstGeom>
          <a:solidFill>
            <a:srgbClr val="FF0066"/>
          </a:solidFill>
          <a:scene3d>
            <a:camera prst="orthographicFront">
              <a:rot lat="0" lon="0" rev="19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6" name="Freccia in giù 75"/>
          <p:cNvSpPr/>
          <p:nvPr/>
        </p:nvSpPr>
        <p:spPr>
          <a:xfrm>
            <a:off x="2071670" y="2571744"/>
            <a:ext cx="214314" cy="500066"/>
          </a:xfrm>
          <a:prstGeom prst="downArrow">
            <a:avLst/>
          </a:prstGeom>
          <a:solidFill>
            <a:srgbClr val="FF0066"/>
          </a:solidFill>
          <a:scene3d>
            <a:camera prst="orthographicFront">
              <a:rot lat="0" lon="0" rev="20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7" name="Freccia in giù 76"/>
          <p:cNvSpPr/>
          <p:nvPr/>
        </p:nvSpPr>
        <p:spPr>
          <a:xfrm>
            <a:off x="3500430" y="1571612"/>
            <a:ext cx="214314" cy="428628"/>
          </a:xfrm>
          <a:prstGeom prst="downArrow">
            <a:avLst/>
          </a:prstGeom>
          <a:solidFill>
            <a:srgbClr val="FF0066"/>
          </a:solidFill>
          <a:scene3d>
            <a:camera prst="orthographicFront">
              <a:rot lat="0" lon="0" rev="16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Freccia a destra 77"/>
          <p:cNvSpPr/>
          <p:nvPr/>
        </p:nvSpPr>
        <p:spPr>
          <a:xfrm>
            <a:off x="2857488" y="3714752"/>
            <a:ext cx="357190" cy="214314"/>
          </a:xfrm>
          <a:prstGeom prst="rightArrow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3" name="Freccia in giù 82"/>
          <p:cNvSpPr/>
          <p:nvPr/>
        </p:nvSpPr>
        <p:spPr>
          <a:xfrm>
            <a:off x="2143108" y="4500570"/>
            <a:ext cx="214314" cy="35719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4" name="Freccia a sinistra 83"/>
          <p:cNvSpPr/>
          <p:nvPr/>
        </p:nvSpPr>
        <p:spPr>
          <a:xfrm>
            <a:off x="1714480" y="5072074"/>
            <a:ext cx="428628" cy="214314"/>
          </a:xfrm>
          <a:prstGeom prst="leftArrow">
            <a:avLst/>
          </a:prstGeom>
          <a:solidFill>
            <a:srgbClr val="00B050"/>
          </a:solidFill>
          <a:ln>
            <a:solidFill>
              <a:srgbClr val="0070C0"/>
            </a:solidFill>
          </a:ln>
          <a:scene3d>
            <a:camera prst="orthographicFront">
              <a:rot lat="0" lon="0" rev="18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5" name="CasellaDiTesto 84"/>
          <p:cNvSpPr txBox="1"/>
          <p:nvPr/>
        </p:nvSpPr>
        <p:spPr>
          <a:xfrm>
            <a:off x="1785918" y="3857628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rgbClr val="FF0000"/>
                </a:solidFill>
              </a:rPr>
              <a:t>ZONA CAMBIO</a:t>
            </a:r>
            <a:endParaRPr lang="it-IT" sz="1200" b="1" dirty="0">
              <a:solidFill>
                <a:srgbClr val="FF0000"/>
              </a:solidFill>
            </a:endParaRPr>
          </a:p>
        </p:txBody>
      </p:sp>
      <p:sp>
        <p:nvSpPr>
          <p:cNvPr id="86" name="CasellaDiTesto 85"/>
          <p:cNvSpPr txBox="1"/>
          <p:nvPr/>
        </p:nvSpPr>
        <p:spPr>
          <a:xfrm>
            <a:off x="928662" y="4643446"/>
            <a:ext cx="11430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 smtClean="0">
                <a:solidFill>
                  <a:srgbClr val="FF0000"/>
                </a:solidFill>
              </a:rPr>
              <a:t>PARTENZA NUOTO</a:t>
            </a:r>
            <a:endParaRPr lang="it-IT" sz="1100" b="1" dirty="0">
              <a:solidFill>
                <a:srgbClr val="FF0000"/>
              </a:solidFill>
            </a:endParaRPr>
          </a:p>
        </p:txBody>
      </p:sp>
      <p:sp>
        <p:nvSpPr>
          <p:cNvPr id="87" name="CasellaDiTesto 86"/>
          <p:cNvSpPr txBox="1"/>
          <p:nvPr/>
        </p:nvSpPr>
        <p:spPr>
          <a:xfrm>
            <a:off x="1571604" y="4714884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rgbClr val="FF0000"/>
                </a:solidFill>
              </a:rPr>
              <a:t>ARRIVO</a:t>
            </a:r>
            <a:endParaRPr lang="it-IT" sz="1200" b="1" dirty="0">
              <a:solidFill>
                <a:srgbClr val="FF0000"/>
              </a:solidFill>
            </a:endParaRPr>
          </a:p>
        </p:txBody>
      </p:sp>
      <p:cxnSp>
        <p:nvCxnSpPr>
          <p:cNvPr id="38" name="Connettore 1 37"/>
          <p:cNvCxnSpPr>
            <a:endCxn id="87" idx="0"/>
          </p:cNvCxnSpPr>
          <p:nvPr/>
        </p:nvCxnSpPr>
        <p:spPr>
          <a:xfrm rot="16200000" flipV="1">
            <a:off x="1785918" y="4893479"/>
            <a:ext cx="571504" cy="214314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30000"/>
          </a:blip>
          <a:srcRect l="29285" t="49436" r="50423" b="17051"/>
          <a:stretch>
            <a:fillRect/>
          </a:stretch>
        </p:blipFill>
        <p:spPr bwMode="auto">
          <a:xfrm>
            <a:off x="785786" y="714356"/>
            <a:ext cx="5500726" cy="542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laborazione 4"/>
          <p:cNvSpPr/>
          <p:nvPr/>
        </p:nvSpPr>
        <p:spPr>
          <a:xfrm>
            <a:off x="2000232" y="3929066"/>
            <a:ext cx="428628" cy="35719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Connettore 1 6"/>
          <p:cNvCxnSpPr/>
          <p:nvPr/>
        </p:nvCxnSpPr>
        <p:spPr>
          <a:xfrm rot="10800000" flipV="1">
            <a:off x="1142976" y="5000636"/>
            <a:ext cx="500066" cy="214314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 rot="5400000">
            <a:off x="1071538" y="4286256"/>
            <a:ext cx="1000132" cy="857256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>
            <a:off x="2714612" y="3929860"/>
            <a:ext cx="642942" cy="284958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 rot="5400000" flipH="1" flipV="1">
            <a:off x="2964645" y="2321711"/>
            <a:ext cx="2286016" cy="1500198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/>
          <p:cNvCxnSpPr/>
          <p:nvPr/>
        </p:nvCxnSpPr>
        <p:spPr>
          <a:xfrm rot="10800000" flipV="1">
            <a:off x="2857488" y="1857364"/>
            <a:ext cx="1928826" cy="428628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1 39"/>
          <p:cNvCxnSpPr/>
          <p:nvPr/>
        </p:nvCxnSpPr>
        <p:spPr>
          <a:xfrm rot="5400000">
            <a:off x="1643042" y="2714620"/>
            <a:ext cx="1500198" cy="785818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 rot="10800000" flipV="1">
            <a:off x="2428860" y="3929066"/>
            <a:ext cx="285752" cy="71438"/>
          </a:xfrm>
          <a:prstGeom prst="line">
            <a:avLst/>
          </a:prstGeom>
          <a:ln w="254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/>
          <p:cNvCxnSpPr/>
          <p:nvPr/>
        </p:nvCxnSpPr>
        <p:spPr>
          <a:xfrm>
            <a:off x="2428860" y="4214818"/>
            <a:ext cx="1785950" cy="357190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/>
          <p:cNvCxnSpPr/>
          <p:nvPr/>
        </p:nvCxnSpPr>
        <p:spPr>
          <a:xfrm rot="5400000" flipH="1" flipV="1">
            <a:off x="2571736" y="5357826"/>
            <a:ext cx="714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1 49"/>
          <p:cNvCxnSpPr/>
          <p:nvPr/>
        </p:nvCxnSpPr>
        <p:spPr>
          <a:xfrm rot="5400000" flipH="1" flipV="1">
            <a:off x="1964513" y="4536289"/>
            <a:ext cx="1000132" cy="500066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1 51"/>
          <p:cNvCxnSpPr/>
          <p:nvPr/>
        </p:nvCxnSpPr>
        <p:spPr>
          <a:xfrm rot="16200000" flipV="1">
            <a:off x="1857356" y="4929198"/>
            <a:ext cx="428628" cy="285752"/>
          </a:xfrm>
          <a:prstGeom prst="line">
            <a:avLst/>
          </a:prstGeom>
          <a:ln w="254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Sottotitolo 2"/>
          <p:cNvSpPr txBox="1">
            <a:spLocks/>
          </p:cNvSpPr>
          <p:nvPr/>
        </p:nvSpPr>
        <p:spPr>
          <a:xfrm>
            <a:off x="6000760" y="785794"/>
            <a:ext cx="2571768" cy="207170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sz="3200" b="1" u="sng" dirty="0" smtClean="0"/>
              <a:t>ESORDIENTI</a:t>
            </a:r>
            <a:endParaRPr kumimoji="0" lang="it-IT" sz="32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FF00"/>
                  </a:solidFill>
                </a:uFill>
                <a:latin typeface="+mn-lt"/>
                <a:ea typeface="+mn-ea"/>
                <a:cs typeface="+mn-cs"/>
              </a:rPr>
              <a:t>100 </a:t>
            </a:r>
            <a:r>
              <a:rPr kumimoji="0" lang="it-IT" sz="2400" b="0" i="0" u="heavy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FF00"/>
                  </a:solidFill>
                </a:uFill>
                <a:latin typeface="+mn-lt"/>
                <a:ea typeface="+mn-ea"/>
                <a:cs typeface="+mn-cs"/>
              </a:rPr>
              <a:t>mt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FF00"/>
                  </a:solidFill>
                </a:uFill>
                <a:latin typeface="+mn-lt"/>
                <a:ea typeface="+mn-ea"/>
                <a:cs typeface="+mn-cs"/>
              </a:rPr>
              <a:t> nuoto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sz="2400" u="heavy" dirty="0" smtClean="0">
                <a:uFill>
                  <a:solidFill>
                    <a:srgbClr val="FF0066"/>
                  </a:solidFill>
                </a:uFill>
              </a:rPr>
              <a:t>2000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 </a:t>
            </a:r>
            <a:r>
              <a:rPr kumimoji="0" lang="it-IT" sz="2400" b="0" i="0" u="heavy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mt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 bici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FF0066"/>
                  </a:solidFill>
                </a:uFill>
                <a:latin typeface="+mn-lt"/>
                <a:ea typeface="+mn-ea"/>
                <a:cs typeface="+mn-cs"/>
              </a:rPr>
              <a:t>(2 giri)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1000 </a:t>
            </a:r>
            <a:r>
              <a:rPr kumimoji="0" lang="it-IT" sz="2400" b="0" i="0" u="heavy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mt</a:t>
            </a: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 corsa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400" b="0" i="0" u="heavy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+mn-lt"/>
                <a:ea typeface="+mn-ea"/>
                <a:cs typeface="+mn-cs"/>
              </a:rPr>
              <a:t> (1 giro)</a:t>
            </a:r>
          </a:p>
        </p:txBody>
      </p:sp>
      <p:sp>
        <p:nvSpPr>
          <p:cNvPr id="74" name="Freccia in su 73"/>
          <p:cNvSpPr/>
          <p:nvPr/>
        </p:nvSpPr>
        <p:spPr>
          <a:xfrm>
            <a:off x="1285852" y="4429132"/>
            <a:ext cx="214314" cy="500066"/>
          </a:xfrm>
          <a:prstGeom prst="upArrow">
            <a:avLst>
              <a:gd name="adj1" fmla="val 67417"/>
              <a:gd name="adj2" fmla="val 50000"/>
            </a:avLst>
          </a:prstGeom>
          <a:solidFill>
            <a:srgbClr val="FFFF00"/>
          </a:solidFill>
          <a:scene3d>
            <a:camera prst="orthographicFront">
              <a:rot lat="0" lon="0" rev="19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5" name="Freccia in su 74"/>
          <p:cNvSpPr/>
          <p:nvPr/>
        </p:nvSpPr>
        <p:spPr>
          <a:xfrm>
            <a:off x="4143372" y="3000372"/>
            <a:ext cx="214314" cy="571504"/>
          </a:xfrm>
          <a:prstGeom prst="upArrow">
            <a:avLst/>
          </a:prstGeom>
          <a:solidFill>
            <a:srgbClr val="FF0066"/>
          </a:solidFill>
          <a:scene3d>
            <a:camera prst="orthographicFront">
              <a:rot lat="0" lon="0" rev="19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6" name="Freccia in giù 75"/>
          <p:cNvSpPr/>
          <p:nvPr/>
        </p:nvSpPr>
        <p:spPr>
          <a:xfrm>
            <a:off x="2000232" y="2571744"/>
            <a:ext cx="285752" cy="500066"/>
          </a:xfrm>
          <a:prstGeom prst="downArrow">
            <a:avLst/>
          </a:prstGeom>
          <a:solidFill>
            <a:srgbClr val="FF0066"/>
          </a:solidFill>
          <a:scene3d>
            <a:camera prst="orthographicFront">
              <a:rot lat="0" lon="0" rev="20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7" name="Freccia in giù 76"/>
          <p:cNvSpPr/>
          <p:nvPr/>
        </p:nvSpPr>
        <p:spPr>
          <a:xfrm>
            <a:off x="3500430" y="1571612"/>
            <a:ext cx="214314" cy="428628"/>
          </a:xfrm>
          <a:prstGeom prst="downArrow">
            <a:avLst/>
          </a:prstGeom>
          <a:solidFill>
            <a:srgbClr val="FF0066"/>
          </a:solidFill>
          <a:scene3d>
            <a:camera prst="orthographicFront">
              <a:rot lat="0" lon="0" rev="16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Freccia a destra 77"/>
          <p:cNvSpPr/>
          <p:nvPr/>
        </p:nvSpPr>
        <p:spPr>
          <a:xfrm>
            <a:off x="2857488" y="3714752"/>
            <a:ext cx="357190" cy="214314"/>
          </a:xfrm>
          <a:prstGeom prst="rightArrow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9" name="Freccia a destra 78"/>
          <p:cNvSpPr/>
          <p:nvPr/>
        </p:nvSpPr>
        <p:spPr>
          <a:xfrm>
            <a:off x="2928926" y="4143380"/>
            <a:ext cx="357190" cy="214314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2" name="Freccia a sinistra 81"/>
          <p:cNvSpPr/>
          <p:nvPr/>
        </p:nvSpPr>
        <p:spPr>
          <a:xfrm>
            <a:off x="3143240" y="4429132"/>
            <a:ext cx="428628" cy="214314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3" name="Freccia in giù 82"/>
          <p:cNvSpPr/>
          <p:nvPr/>
        </p:nvSpPr>
        <p:spPr>
          <a:xfrm>
            <a:off x="2214546" y="4500570"/>
            <a:ext cx="214314" cy="35719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4" name="Freccia a sinistra 83"/>
          <p:cNvSpPr/>
          <p:nvPr/>
        </p:nvSpPr>
        <p:spPr>
          <a:xfrm>
            <a:off x="1714480" y="5072074"/>
            <a:ext cx="428628" cy="214314"/>
          </a:xfrm>
          <a:prstGeom prst="leftArrow">
            <a:avLst/>
          </a:prstGeom>
          <a:solidFill>
            <a:srgbClr val="00B050"/>
          </a:solidFill>
          <a:ln>
            <a:solidFill>
              <a:srgbClr val="0070C0"/>
            </a:solidFill>
          </a:ln>
          <a:scene3d>
            <a:camera prst="orthographicFront">
              <a:rot lat="0" lon="0" rev="18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5" name="CasellaDiTesto 84"/>
          <p:cNvSpPr txBox="1"/>
          <p:nvPr/>
        </p:nvSpPr>
        <p:spPr>
          <a:xfrm>
            <a:off x="1785918" y="3857628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rgbClr val="FF0000"/>
                </a:solidFill>
              </a:rPr>
              <a:t>ZONA CAMBIO</a:t>
            </a:r>
            <a:endParaRPr lang="it-IT" sz="1200" b="1" dirty="0">
              <a:solidFill>
                <a:srgbClr val="FF0000"/>
              </a:solidFill>
            </a:endParaRPr>
          </a:p>
        </p:txBody>
      </p:sp>
      <p:sp>
        <p:nvSpPr>
          <p:cNvPr id="86" name="CasellaDiTesto 85"/>
          <p:cNvSpPr txBox="1"/>
          <p:nvPr/>
        </p:nvSpPr>
        <p:spPr>
          <a:xfrm>
            <a:off x="928662" y="4643446"/>
            <a:ext cx="11430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 smtClean="0">
                <a:solidFill>
                  <a:srgbClr val="FF0000"/>
                </a:solidFill>
              </a:rPr>
              <a:t>PARTENZA NUOTO</a:t>
            </a:r>
            <a:endParaRPr lang="it-IT" sz="1100" b="1" dirty="0">
              <a:solidFill>
                <a:srgbClr val="FF0000"/>
              </a:solidFill>
            </a:endParaRPr>
          </a:p>
        </p:txBody>
      </p:sp>
      <p:sp>
        <p:nvSpPr>
          <p:cNvPr id="87" name="CasellaDiTesto 86"/>
          <p:cNvSpPr txBox="1"/>
          <p:nvPr/>
        </p:nvSpPr>
        <p:spPr>
          <a:xfrm>
            <a:off x="1571604" y="4714884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rgbClr val="FF0000"/>
                </a:solidFill>
              </a:rPr>
              <a:t>ARRIVO</a:t>
            </a:r>
            <a:endParaRPr lang="it-IT" sz="1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535</Words>
  <Application>Microsoft Office PowerPoint</Application>
  <PresentationFormat>Presentazione su schermo (4:3)</PresentationFormat>
  <Paragraphs>117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Roberto</dc:creator>
  <cp:lastModifiedBy>Roberto</cp:lastModifiedBy>
  <cp:revision>37</cp:revision>
  <dcterms:created xsi:type="dcterms:W3CDTF">2019-09-02T20:04:19Z</dcterms:created>
  <dcterms:modified xsi:type="dcterms:W3CDTF">2019-09-03T20:40:26Z</dcterms:modified>
</cp:coreProperties>
</file>